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36A94-12B5-4F1B-9F21-B20384E906F5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5691E-A1C3-4425-ACC2-A641A2A18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500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5691E-A1C3-4425-ACC2-A641A2A181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2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153F3-77D8-DE77-10BC-0686A3DA9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4BBD69-6372-5958-572B-46061AF8F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BDE32-6E93-8ADC-254B-2D5422F5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37D43-0361-ABFA-D068-C00FB13B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AC9D2-D189-A97D-30BE-350076BC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01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E431-701A-7213-BE41-B873F209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4EA167-D042-E60C-87E9-6D8370F86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2849C-F15B-1FEA-815D-8A3E8C3B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13322-1AF2-DB25-4133-EEABDB8E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F112A-9F12-9979-33EB-D0DF6C2B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99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1B149E-7A45-AA8F-9F5C-7CAC61F78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B94970-041C-9D6F-5E16-819BE2A71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C42ED-2700-64B2-762E-6C85A221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1B372-F2A0-6F66-BBE6-6017CB2D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F4C4C-04A4-DFA3-C391-28E69635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61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A860E-5A98-5CEC-0D92-BA7AA23A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86AC8-1C99-AE6D-C356-3EC126D2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28862-2AA1-73A0-631A-C86D0998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5D249-E016-ACC9-ECB6-5FC1557C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E2F2C-2433-5D04-740A-7B2A05AE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1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0F1DF-DBAF-85BA-B7B1-FDE357A4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5EB4-61F9-F06F-3F91-17DB36791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1D2901-1958-C35E-9E70-5FA856CD7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C7EC6-F5F9-42D2-C074-75280D54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877BF7-7D35-E2D1-FE70-9A65135C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5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FA39B-44BD-4B2D-5185-A2A18038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A5B2C-0680-2239-97A6-FBCD48DD5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14D2F7-88B6-1407-3CD4-2D487F7D1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99016F-E4F8-9AAB-6DCE-2BA09EB6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168450-934D-1685-F8DC-F8D2474D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2781C8-AC96-5483-1CCA-25F7FE02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8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26567-0720-0EFE-052D-9C7E19F6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F894D2-A6F1-A102-BFA6-53F5EA907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5B28AF-34E9-7E91-E36E-64E4BAF95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7B0FEC-3590-27C8-9E4F-332FF0536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3500E1-6670-7798-0744-B5F08501C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F5315-AC9E-7A2F-D827-71448B24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E12DD4-D490-5E9C-AFC6-E765C257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59E50E-1188-7478-65F7-AE69CA5F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7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E20EC-83A7-D507-1F21-2347A2AB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A9FDF9-E355-7D50-D2C9-86CC558F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753A2D-F02D-D9C3-863B-0E148D3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78C62E-ACD4-7D9C-124C-6F1D92C1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0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1961AD-C13C-FE87-9294-6B47976A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988A94-724A-BDFC-79E3-0F7B6556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16451-9C12-C7BF-81E8-02218E2D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4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CB0AA-6C4E-9F96-8B03-2F5C756E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65CC3-DB64-3E44-1D9A-200F4187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C693F2-9DA9-5CFD-770C-5E0240E33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627E8D-CF18-5B5E-1E10-73681AD4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C4EAAF-C489-E8E5-94B2-1A04698C6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92357-94B6-C8D9-8400-5436CDCC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94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4B4C4-7C77-0082-29B8-6F805D6D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0589D0-8605-424B-E646-B401C7469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78D0D2-7652-7AE2-4787-7758C68E2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6D741C-9334-36F5-E4C4-3C1E8157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30089-958B-98D0-035C-A27A6B16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95377-233D-97A6-960E-8E0F9B6C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58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1260AA-8795-9BC0-C57B-2A21C32E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0720C-66A4-764A-1FEA-000F7D40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F1314-513D-0B86-CD66-60CDE7727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3360D-6915-463A-9E65-8D024D234B2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1D3EB9-CC90-A348-D35C-84406D0F1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9B8CB6-6166-661D-C6F4-B84237AFA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1D62-4AD0-4A9D-8C57-35F0759BF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7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6492C-CDD4-5C21-9B85-E9A90296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사멸위기언어와그언어의복원방안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BE4138-6730-A280-8CAE-FB1B965BE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페이지는 미리보기 방지용입니다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12/25 오늘] 카를 대제, 신성로마제국 황제 되다 - 오피니언뉴스">
            <a:extLst>
              <a:ext uri="{FF2B5EF4-FFF2-40B4-BE49-F238E27FC236}">
                <a16:creationId xmlns:a16="http://schemas.microsoft.com/office/drawing/2014/main" id="{3A90A0C9-24CB-203A-9CD2-F8F9CD8F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949" y="144464"/>
            <a:ext cx="15652087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샌즈 - 나무위키">
            <a:extLst>
              <a:ext uri="{FF2B5EF4-FFF2-40B4-BE49-F238E27FC236}">
                <a16:creationId xmlns:a16="http://schemas.microsoft.com/office/drawing/2014/main" id="{5992464C-89C1-078A-4482-2E88BE1B7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70" y="6217285"/>
            <a:ext cx="2729230" cy="64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09815E9F-1DD7-4A3A-302F-D39874DDA843}"/>
              </a:ext>
            </a:extLst>
          </p:cNvPr>
          <p:cNvSpPr/>
          <p:nvPr/>
        </p:nvSpPr>
        <p:spPr>
          <a:xfrm>
            <a:off x="8940800" y="4429919"/>
            <a:ext cx="3789680" cy="130571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자리에 착석하고 발표자</a:t>
            </a:r>
            <a:r>
              <a:rPr lang="en-US" altLang="ko-KR" dirty="0"/>
              <a:t>(</a:t>
            </a:r>
            <a:r>
              <a:rPr lang="ko-KR" altLang="en-US" dirty="0"/>
              <a:t>강인구</a:t>
            </a:r>
            <a:r>
              <a:rPr lang="en-US" altLang="ko-KR" dirty="0"/>
              <a:t>)</a:t>
            </a:r>
            <a:r>
              <a:rPr lang="ko-KR" altLang="en-US" dirty="0"/>
              <a:t>가 입을 열때까지 침묵으로 일관해주시기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Picture 2" descr="12/25 오늘] 카를 대제, 신성로마제국 황제 되다 - 오피니언뉴스">
            <a:extLst>
              <a:ext uri="{FF2B5EF4-FFF2-40B4-BE49-F238E27FC236}">
                <a16:creationId xmlns:a16="http://schemas.microsoft.com/office/drawing/2014/main" id="{10D207E7-9DDB-A5CD-39FC-2B778998E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78171">
            <a:off x="-7767705" y="4407297"/>
            <a:ext cx="15652087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2/25 오늘] 카를 대제, 신성로마제국 황제 되다 - 오피니언뉴스">
            <a:extLst>
              <a:ext uri="{FF2B5EF4-FFF2-40B4-BE49-F238E27FC236}">
                <a16:creationId xmlns:a16="http://schemas.microsoft.com/office/drawing/2014/main" id="{5451649C-671C-7132-2F77-1EADB9C2E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934">
            <a:off x="-3382008" y="5389404"/>
            <a:ext cx="15652087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2/25 오늘] 카를 대제, 신성로마제국 황제 되다 - 오피니언뉴스">
            <a:extLst>
              <a:ext uri="{FF2B5EF4-FFF2-40B4-BE49-F238E27FC236}">
                <a16:creationId xmlns:a16="http://schemas.microsoft.com/office/drawing/2014/main" id="{37C8F50B-B464-F774-3562-4A102D19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8601">
            <a:off x="-4213519" y="6527323"/>
            <a:ext cx="15652087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53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4521628" y="2967335"/>
            <a:ext cx="314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수메르어</a:t>
            </a:r>
            <a:endParaRPr lang="ko-KR" altLang="en-US" sz="5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BB74-89A9-AE9D-3725-893AB75AEF0E}"/>
              </a:ext>
            </a:extLst>
          </p:cNvPr>
          <p:cNvSpPr txBox="1"/>
          <p:nvPr/>
        </p:nvSpPr>
        <p:spPr>
          <a:xfrm>
            <a:off x="6833419" y="3608440"/>
            <a:ext cx="3785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멸종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사유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공동체 멸망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1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AC158-6F3B-B62A-873B-C16363D386DF}"/>
              </a:ext>
            </a:extLst>
          </p:cNvPr>
          <p:cNvSpPr txBox="1"/>
          <p:nvPr/>
        </p:nvSpPr>
        <p:spPr>
          <a:xfrm>
            <a:off x="5068529" y="820152"/>
            <a:ext cx="4965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사어</a:t>
            </a:r>
            <a:endParaRPr lang="en-US" altLang="ko-KR" sz="6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60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5" name="그림 4" descr="A close-up of a logo&#10;&#10;자동 생성된 설명">
            <a:extLst>
              <a:ext uri="{FF2B5EF4-FFF2-40B4-BE49-F238E27FC236}">
                <a16:creationId xmlns:a16="http://schemas.microsoft.com/office/drawing/2014/main" id="{6487171F-6840-36FC-2B03-42A49AF7A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6" y="2617838"/>
            <a:ext cx="2193822" cy="1462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970974" y="4080386"/>
            <a:ext cx="198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수메르어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67D9B9-9D09-9CB0-E851-19508F5C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0880" y="2617839"/>
            <a:ext cx="2193822" cy="1462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F7795-2F79-CA2D-9B8B-F6C0AB448109}"/>
              </a:ext>
            </a:extLst>
          </p:cNvPr>
          <p:cNvSpPr txBox="1"/>
          <p:nvPr/>
        </p:nvSpPr>
        <p:spPr>
          <a:xfrm>
            <a:off x="3430880" y="4098856"/>
            <a:ext cx="236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누차눌트어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1" name="그림 10" descr="A logo with text and a sunset&#10;&#10;중간 신뢰도로 자동 생성된 설명">
            <a:extLst>
              <a:ext uri="{FF2B5EF4-FFF2-40B4-BE49-F238E27FC236}">
                <a16:creationId xmlns:a16="http://schemas.microsoft.com/office/drawing/2014/main" id="{5E3A6EB7-723E-B103-25EE-225B15E94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7839"/>
            <a:ext cx="2246094" cy="1481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348333-4BB2-0E4E-B824-4379EEEE48AB}"/>
              </a:ext>
            </a:extLst>
          </p:cNvPr>
          <p:cNvSpPr txBox="1"/>
          <p:nvPr/>
        </p:nvSpPr>
        <p:spPr>
          <a:xfrm>
            <a:off x="6465670" y="4093695"/>
            <a:ext cx="1506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제주어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4" name="그림 13" descr="A flag with a robot leg&#10;&#10;자동 생성된 설명">
            <a:extLst>
              <a:ext uri="{FF2B5EF4-FFF2-40B4-BE49-F238E27FC236}">
                <a16:creationId xmlns:a16="http://schemas.microsoft.com/office/drawing/2014/main" id="{C2A2F7C7-B499-A38F-E8B7-382532BAE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10" y="2617838"/>
            <a:ext cx="2925095" cy="14625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14A169-F611-B52A-8D7D-3476991283E0}"/>
              </a:ext>
            </a:extLst>
          </p:cNvPr>
          <p:cNvSpPr txBox="1"/>
          <p:nvPr/>
        </p:nvSpPr>
        <p:spPr>
          <a:xfrm>
            <a:off x="9479559" y="4093695"/>
            <a:ext cx="163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3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F7795-2F79-CA2D-9B8B-F6C0AB448109}"/>
              </a:ext>
            </a:extLst>
          </p:cNvPr>
          <p:cNvSpPr txBox="1"/>
          <p:nvPr/>
        </p:nvSpPr>
        <p:spPr>
          <a:xfrm>
            <a:off x="54077" y="4671"/>
            <a:ext cx="4016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누차눌트어</a:t>
            </a:r>
            <a:endParaRPr lang="ko-KR" altLang="en-US" sz="5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 descr="A map of the north coast of canada&#10;&#10;자동 생성된 설명">
            <a:extLst>
              <a:ext uri="{FF2B5EF4-FFF2-40B4-BE49-F238E27FC236}">
                <a16:creationId xmlns:a16="http://schemas.microsoft.com/office/drawing/2014/main" id="{3ED13F94-C347-2A2C-057F-DB762C580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6" t="48582"/>
          <a:stretch/>
        </p:blipFill>
        <p:spPr>
          <a:xfrm>
            <a:off x="157316" y="1052050"/>
            <a:ext cx="2723536" cy="2639041"/>
          </a:xfrm>
          <a:prstGeom prst="rect">
            <a:avLst/>
          </a:prstGeom>
        </p:spPr>
      </p:pic>
      <p:pic>
        <p:nvPicPr>
          <p:cNvPr id="10" name="그림 9" descr="A city with many tall buildings and boats on water&#10;&#10;자동 생성된 설명">
            <a:extLst>
              <a:ext uri="{FF2B5EF4-FFF2-40B4-BE49-F238E27FC236}">
                <a16:creationId xmlns:a16="http://schemas.microsoft.com/office/drawing/2014/main" id="{906C209A-F159-CDAA-3319-544D1314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68" y="1052050"/>
            <a:ext cx="4692571" cy="263904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833409-826B-9F50-0286-9B39751D3457}"/>
              </a:ext>
            </a:extLst>
          </p:cNvPr>
          <p:cNvGrpSpPr/>
          <p:nvPr/>
        </p:nvGrpSpPr>
        <p:grpSpPr>
          <a:xfrm>
            <a:off x="7888055" y="1052051"/>
            <a:ext cx="4036331" cy="3023280"/>
            <a:chOff x="7888055" y="1052051"/>
            <a:chExt cx="4036331" cy="3023280"/>
          </a:xfrm>
        </p:grpSpPr>
        <p:pic>
          <p:nvPicPr>
            <p:cNvPr id="16" name="그림 15" descr="A group of people posing for a photo&#10;&#10;자동 생성된 설명">
              <a:extLst>
                <a:ext uri="{FF2B5EF4-FFF2-40B4-BE49-F238E27FC236}">
                  <a16:creationId xmlns:a16="http://schemas.microsoft.com/office/drawing/2014/main" id="{D35FF133-71AF-A73B-9E31-1237D5846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56" y="1052051"/>
              <a:ext cx="4036330" cy="23769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608B68-B880-A886-8721-4C136AE66DAF}"/>
                </a:ext>
              </a:extLst>
            </p:cNvPr>
            <p:cNvSpPr txBox="1"/>
            <p:nvPr/>
          </p:nvSpPr>
          <p:spPr>
            <a:xfrm>
              <a:off x="7888055" y="3429000"/>
              <a:ext cx="2910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본래 </a:t>
              </a:r>
              <a:r>
                <a:rPr lang="ko-KR" altLang="en-US" dirty="0" err="1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벤쿠버</a:t>
              </a:r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 섬에는 원주민들이 많이 살고 있었다</a:t>
              </a:r>
              <a:r>
                <a:rPr lang="en-US" altLang="ko-KR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.</a:t>
              </a:r>
              <a:endParaRPr lang="ko-KR" altLang="en-US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pic>
        <p:nvPicPr>
          <p:cNvPr id="20" name="그림 19" descr="CN Tower skyline with a blue sky&#10;&#10;자동 생성된 설명">
            <a:extLst>
              <a:ext uri="{FF2B5EF4-FFF2-40B4-BE49-F238E27FC236}">
                <a16:creationId xmlns:a16="http://schemas.microsoft.com/office/drawing/2014/main" id="{81F8AC2E-ECD8-5E22-034E-25DEBD75D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5" y="3815139"/>
            <a:ext cx="4391675" cy="29297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2D3936A-E1F4-E681-3AF3-D3ADA3DEB82E}"/>
              </a:ext>
            </a:extLst>
          </p:cNvPr>
          <p:cNvGrpSpPr/>
          <p:nvPr/>
        </p:nvGrpSpPr>
        <p:grpSpPr>
          <a:xfrm>
            <a:off x="4646896" y="3815139"/>
            <a:ext cx="6192329" cy="2388804"/>
            <a:chOff x="4646896" y="3815139"/>
            <a:chExt cx="6192329" cy="2388804"/>
          </a:xfrm>
        </p:grpSpPr>
        <p:pic>
          <p:nvPicPr>
            <p:cNvPr id="3" name="그림 2" descr="A group of children in a classroom&#10;&#10;자동 생성된 설명">
              <a:extLst>
                <a:ext uri="{FF2B5EF4-FFF2-40B4-BE49-F238E27FC236}">
                  <a16:creationId xmlns:a16="http://schemas.microsoft.com/office/drawing/2014/main" id="{3862656C-D30B-AF55-5956-4BED2AA69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896" y="3815139"/>
              <a:ext cx="3281981" cy="23769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5BF640-54A2-8DF2-B90F-E0896D4FE919}"/>
                </a:ext>
              </a:extLst>
            </p:cNvPr>
            <p:cNvSpPr txBox="1"/>
            <p:nvPr/>
          </p:nvSpPr>
          <p:spPr>
            <a:xfrm>
              <a:off x="7928877" y="5003614"/>
              <a:ext cx="29103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캐나다의 원주민들은 자신의 언어와 종교를 박탈당하고 기숙학교에 보내져 끔찍한 짓을 당했다</a:t>
              </a:r>
              <a:r>
                <a:rPr lang="en-US" altLang="ko-KR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.</a:t>
              </a:r>
              <a:endParaRPr lang="ko-KR" altLang="en-US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62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4168272" y="2967335"/>
            <a:ext cx="385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누차눌트어</a:t>
            </a:r>
            <a:endParaRPr lang="ko-KR" altLang="en-US" sz="5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BB74-89A9-AE9D-3725-893AB75AEF0E}"/>
              </a:ext>
            </a:extLst>
          </p:cNvPr>
          <p:cNvSpPr txBox="1"/>
          <p:nvPr/>
        </p:nvSpPr>
        <p:spPr>
          <a:xfrm>
            <a:off x="6833419" y="3608440"/>
            <a:ext cx="3785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멸종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사유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언어학살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57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AC158-6F3B-B62A-873B-C16363D386DF}"/>
              </a:ext>
            </a:extLst>
          </p:cNvPr>
          <p:cNvSpPr txBox="1"/>
          <p:nvPr/>
        </p:nvSpPr>
        <p:spPr>
          <a:xfrm>
            <a:off x="5068529" y="820152"/>
            <a:ext cx="4965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사어</a:t>
            </a:r>
            <a:endParaRPr lang="en-US" altLang="ko-KR" sz="6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60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5" name="그림 4" descr="A close-up of a logo&#10;&#10;자동 생성된 설명">
            <a:extLst>
              <a:ext uri="{FF2B5EF4-FFF2-40B4-BE49-F238E27FC236}">
                <a16:creationId xmlns:a16="http://schemas.microsoft.com/office/drawing/2014/main" id="{6487171F-6840-36FC-2B03-42A49AF7A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6" y="2617838"/>
            <a:ext cx="2193822" cy="1462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970974" y="4080386"/>
            <a:ext cx="198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수메르어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67D9B9-9D09-9CB0-E851-19508F5C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0880" y="2617839"/>
            <a:ext cx="2193822" cy="1462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F7795-2F79-CA2D-9B8B-F6C0AB448109}"/>
              </a:ext>
            </a:extLst>
          </p:cNvPr>
          <p:cNvSpPr txBox="1"/>
          <p:nvPr/>
        </p:nvSpPr>
        <p:spPr>
          <a:xfrm>
            <a:off x="3430880" y="4098856"/>
            <a:ext cx="236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누차눌트어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1" name="그림 10" descr="A logo with text and a sunset&#10;&#10;중간 신뢰도로 자동 생성된 설명">
            <a:extLst>
              <a:ext uri="{FF2B5EF4-FFF2-40B4-BE49-F238E27FC236}">
                <a16:creationId xmlns:a16="http://schemas.microsoft.com/office/drawing/2014/main" id="{5E3A6EB7-723E-B103-25EE-225B15E94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7839"/>
            <a:ext cx="2246094" cy="1481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348333-4BB2-0E4E-B824-4379EEEE48AB}"/>
              </a:ext>
            </a:extLst>
          </p:cNvPr>
          <p:cNvSpPr txBox="1"/>
          <p:nvPr/>
        </p:nvSpPr>
        <p:spPr>
          <a:xfrm>
            <a:off x="6465670" y="4093695"/>
            <a:ext cx="1506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제주어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4" name="그림 13" descr="A flag with a robot leg&#10;&#10;자동 생성된 설명">
            <a:extLst>
              <a:ext uri="{FF2B5EF4-FFF2-40B4-BE49-F238E27FC236}">
                <a16:creationId xmlns:a16="http://schemas.microsoft.com/office/drawing/2014/main" id="{C2A2F7C7-B499-A38F-E8B7-382532BAE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10" y="2617838"/>
            <a:ext cx="2925095" cy="14625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14A169-F611-B52A-8D7D-3476991283E0}"/>
              </a:ext>
            </a:extLst>
          </p:cNvPr>
          <p:cNvSpPr txBox="1"/>
          <p:nvPr/>
        </p:nvSpPr>
        <p:spPr>
          <a:xfrm>
            <a:off x="9479559" y="4093695"/>
            <a:ext cx="163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013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48333-4BB2-0E4E-B824-4379EEEE48AB}"/>
              </a:ext>
            </a:extLst>
          </p:cNvPr>
          <p:cNvSpPr txBox="1"/>
          <p:nvPr/>
        </p:nvSpPr>
        <p:spPr>
          <a:xfrm>
            <a:off x="98994" y="0"/>
            <a:ext cx="3814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제주어</a:t>
            </a:r>
            <a:endParaRPr lang="ko-KR" altLang="en-US" sz="60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33343-8773-921F-1614-FF4756A5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3" y="1368824"/>
            <a:ext cx="2796054" cy="513601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F02305-A0FC-8AD5-E208-9DF7E4529DF9}"/>
              </a:ext>
            </a:extLst>
          </p:cNvPr>
          <p:cNvGrpSpPr/>
          <p:nvPr/>
        </p:nvGrpSpPr>
        <p:grpSpPr>
          <a:xfrm>
            <a:off x="3173503" y="1368824"/>
            <a:ext cx="5235394" cy="3985605"/>
            <a:chOff x="3173503" y="1368824"/>
            <a:chExt cx="5235394" cy="398560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9460EB-C348-1CB2-FFEE-8D423308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3503" y="1368824"/>
              <a:ext cx="5235394" cy="3985605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72AAE55-A855-1726-C04F-ECCCBB36F583}"/>
                </a:ext>
              </a:extLst>
            </p:cNvPr>
            <p:cNvCxnSpPr/>
            <p:nvPr/>
          </p:nvCxnSpPr>
          <p:spPr>
            <a:xfrm>
              <a:off x="3696930" y="3437826"/>
              <a:ext cx="114054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BD999E6C-1F76-4952-9F38-58E3CEABDB67}"/>
                </a:ext>
              </a:extLst>
            </p:cNvPr>
            <p:cNvSpPr/>
            <p:nvPr/>
          </p:nvSpPr>
          <p:spPr>
            <a:xfrm flipH="1">
              <a:off x="5208387" y="3573037"/>
              <a:ext cx="2418736" cy="7275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70C760-4815-1978-48A4-86E0DC9A69FB}"/>
              </a:ext>
            </a:extLst>
          </p:cNvPr>
          <p:cNvSpPr txBox="1"/>
          <p:nvPr/>
        </p:nvSpPr>
        <p:spPr>
          <a:xfrm>
            <a:off x="8408897" y="1368824"/>
            <a:ext cx="3038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우리나라와 멀리 떨어진 섬이라는 점과 일본과 몽골어에서 단어들을 차용하여 우리가 쓰는 한국말과는 괴리감이 큰 제주어가 탄생함</a:t>
            </a:r>
            <a:r>
              <a:rPr lang="en-US" altLang="ko-KR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8714D1-0B03-96E1-F3BA-C5C26B3F94C9}"/>
              </a:ext>
            </a:extLst>
          </p:cNvPr>
          <p:cNvGrpSpPr/>
          <p:nvPr/>
        </p:nvGrpSpPr>
        <p:grpSpPr>
          <a:xfrm>
            <a:off x="8520153" y="2846152"/>
            <a:ext cx="3405655" cy="2887329"/>
            <a:chOff x="8520153" y="2846152"/>
            <a:chExt cx="3405655" cy="288732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D746752-0E9C-991B-FFFC-C3C373A3C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0154" y="2846152"/>
              <a:ext cx="3405654" cy="224099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FF0790-DB47-1F7E-DC43-C98BD8DD4C4F}"/>
                </a:ext>
              </a:extLst>
            </p:cNvPr>
            <p:cNvSpPr txBox="1"/>
            <p:nvPr/>
          </p:nvSpPr>
          <p:spPr>
            <a:xfrm>
              <a:off x="8520153" y="5087150"/>
              <a:ext cx="3038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중세 몽골어와 제주도 방언을 비교 </a:t>
              </a:r>
              <a:r>
                <a:rPr lang="ko-KR" altLang="en-US" dirty="0" err="1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연구하고있는</a:t>
              </a:r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 논문</a:t>
              </a:r>
              <a:r>
                <a:rPr lang="en-US" altLang="ko-KR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.</a:t>
              </a:r>
              <a:endParaRPr lang="ko-KR" altLang="en-US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99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48333-4BB2-0E4E-B824-4379EEEE48AB}"/>
              </a:ext>
            </a:extLst>
          </p:cNvPr>
          <p:cNvSpPr txBox="1"/>
          <p:nvPr/>
        </p:nvSpPr>
        <p:spPr>
          <a:xfrm>
            <a:off x="98994" y="0"/>
            <a:ext cx="3814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제주어</a:t>
            </a:r>
            <a:endParaRPr lang="ko-KR" altLang="en-US" sz="60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5" name="그림 4" descr="A group of people posing for a picture&#10;&#10;자동 생성된 설명">
            <a:extLst>
              <a:ext uri="{FF2B5EF4-FFF2-40B4-BE49-F238E27FC236}">
                <a16:creationId xmlns:a16="http://schemas.microsoft.com/office/drawing/2014/main" id="{767980C1-82D9-6FE2-129D-9591B2202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" y="1108587"/>
            <a:ext cx="3286704" cy="4640826"/>
          </a:xfrm>
          <a:prstGeom prst="rect">
            <a:avLst/>
          </a:prstGeom>
        </p:spPr>
      </p:pic>
      <p:pic>
        <p:nvPicPr>
          <p:cNvPr id="7" name="그림 6" descr="A person in a hat and a pile of metal&#10;&#10;자동 생성된 설명">
            <a:extLst>
              <a:ext uri="{FF2B5EF4-FFF2-40B4-BE49-F238E27FC236}">
                <a16:creationId xmlns:a16="http://schemas.microsoft.com/office/drawing/2014/main" id="{27DD6E2D-4926-390A-8DF0-E334A8D34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" t="5064" r="9724" b="8842"/>
          <a:stretch/>
        </p:blipFill>
        <p:spPr>
          <a:xfrm>
            <a:off x="3484692" y="1108587"/>
            <a:ext cx="7517605" cy="4202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FE9CBE-0471-06F6-82C6-201285198924}"/>
              </a:ext>
            </a:extLst>
          </p:cNvPr>
          <p:cNvSpPr txBox="1"/>
          <p:nvPr/>
        </p:nvSpPr>
        <p:spPr>
          <a:xfrm>
            <a:off x="3484692" y="5380081"/>
            <a:ext cx="735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제주어의 꾸준한 노출로 인해 </a:t>
            </a:r>
            <a:r>
              <a:rPr lang="en-US" altLang="ko-KR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1020</a:t>
            </a:r>
            <a:r>
              <a:rPr lang="ko-KR" altLang="en-US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세대들의 관심이 증가하고 있음</a:t>
            </a:r>
            <a:r>
              <a:rPr lang="en-US" altLang="ko-KR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89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5145977" y="2967335"/>
            <a:ext cx="385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제주어</a:t>
            </a:r>
            <a:endParaRPr lang="ko-KR" altLang="en-US" sz="5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BB74-89A9-AE9D-3725-893AB75AEF0E}"/>
              </a:ext>
            </a:extLst>
          </p:cNvPr>
          <p:cNvSpPr txBox="1"/>
          <p:nvPr/>
        </p:nvSpPr>
        <p:spPr>
          <a:xfrm>
            <a:off x="6833419" y="3608440"/>
            <a:ext cx="4336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사멸위기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사유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방언사용감소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18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AC158-6F3B-B62A-873B-C16363D386DF}"/>
              </a:ext>
            </a:extLst>
          </p:cNvPr>
          <p:cNvSpPr txBox="1"/>
          <p:nvPr/>
        </p:nvSpPr>
        <p:spPr>
          <a:xfrm>
            <a:off x="5068529" y="820152"/>
            <a:ext cx="4965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사어</a:t>
            </a:r>
            <a:endParaRPr lang="en-US" altLang="ko-KR" sz="6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60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5" name="그림 4" descr="A close-up of a logo&#10;&#10;자동 생성된 설명">
            <a:extLst>
              <a:ext uri="{FF2B5EF4-FFF2-40B4-BE49-F238E27FC236}">
                <a16:creationId xmlns:a16="http://schemas.microsoft.com/office/drawing/2014/main" id="{6487171F-6840-36FC-2B03-42A49AF7A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6" y="2617838"/>
            <a:ext cx="2193822" cy="1462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970974" y="4080386"/>
            <a:ext cx="198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수메르어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67D9B9-9D09-9CB0-E851-19508F5C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0880" y="2617839"/>
            <a:ext cx="2193822" cy="1462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F7795-2F79-CA2D-9B8B-F6C0AB448109}"/>
              </a:ext>
            </a:extLst>
          </p:cNvPr>
          <p:cNvSpPr txBox="1"/>
          <p:nvPr/>
        </p:nvSpPr>
        <p:spPr>
          <a:xfrm>
            <a:off x="3430880" y="4098856"/>
            <a:ext cx="236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누차눌트어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1" name="그림 10" descr="A logo with text and a sunset&#10;&#10;중간 신뢰도로 자동 생성된 설명">
            <a:extLst>
              <a:ext uri="{FF2B5EF4-FFF2-40B4-BE49-F238E27FC236}">
                <a16:creationId xmlns:a16="http://schemas.microsoft.com/office/drawing/2014/main" id="{5E3A6EB7-723E-B103-25EE-225B15E94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7839"/>
            <a:ext cx="2246094" cy="1481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348333-4BB2-0E4E-B824-4379EEEE48AB}"/>
              </a:ext>
            </a:extLst>
          </p:cNvPr>
          <p:cNvSpPr txBox="1"/>
          <p:nvPr/>
        </p:nvSpPr>
        <p:spPr>
          <a:xfrm>
            <a:off x="6465670" y="4093695"/>
            <a:ext cx="1506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제주어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4" name="그림 13" descr="A flag with a robot leg&#10;&#10;자동 생성된 설명">
            <a:extLst>
              <a:ext uri="{FF2B5EF4-FFF2-40B4-BE49-F238E27FC236}">
                <a16:creationId xmlns:a16="http://schemas.microsoft.com/office/drawing/2014/main" id="{C2A2F7C7-B499-A38F-E8B7-382532BAE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10" y="2617838"/>
            <a:ext cx="2925095" cy="14625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14A169-F611-B52A-8D7D-3476991283E0}"/>
              </a:ext>
            </a:extLst>
          </p:cNvPr>
          <p:cNvSpPr txBox="1"/>
          <p:nvPr/>
        </p:nvSpPr>
        <p:spPr>
          <a:xfrm>
            <a:off x="9479559" y="4093695"/>
            <a:ext cx="163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64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4A169-F611-B52A-8D7D-3476991283E0}"/>
              </a:ext>
            </a:extLst>
          </p:cNvPr>
          <p:cNvSpPr txBox="1"/>
          <p:nvPr/>
        </p:nvSpPr>
        <p:spPr>
          <a:xfrm>
            <a:off x="63909" y="4671"/>
            <a:ext cx="5471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맨어</a:t>
            </a:r>
            <a:endParaRPr lang="ko-KR" altLang="en-US" sz="66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85213-0823-9F52-959B-A190C7BFD7A5}"/>
              </a:ext>
            </a:extLst>
          </p:cNvPr>
          <p:cNvSpPr txBox="1"/>
          <p:nvPr/>
        </p:nvSpPr>
        <p:spPr>
          <a:xfrm>
            <a:off x="265469" y="1240486"/>
            <a:ext cx="74430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박대위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생년월일이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언제지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?”</a:t>
            </a:r>
          </a:p>
          <a:p>
            <a:endParaRPr lang="en-US" altLang="ko-KR" sz="16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예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 2001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11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15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일입니다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  <a:p>
            <a:endParaRPr lang="en-US" altLang="ko-KR" sz="16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“21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세기 인간이군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나는 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20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세기 인간이야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1974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12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27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생이지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혹시 그 날에 대해 아는 것 있어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?”</a:t>
            </a:r>
          </a:p>
          <a:p>
            <a:endParaRPr lang="en-US" altLang="ko-KR" sz="16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리선생님의 생일이라는 것 말고 말입니까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모릅니다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무슨 날입니까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?”</a:t>
            </a:r>
          </a:p>
          <a:p>
            <a:endParaRPr lang="en-US" altLang="ko-KR" sz="16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네드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매드렐이라는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어부가 죽은 날이야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  <a:p>
            <a:endParaRPr lang="en-US" altLang="ko-KR" sz="16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네드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매드렐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그게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누구지요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?”</a:t>
            </a:r>
          </a:p>
          <a:p>
            <a:endParaRPr lang="en-US" altLang="ko-KR" sz="16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잉글랜드 본토와 아일랜드 사이에 길이가 한 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50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킬로미터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쯤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되는 섬이 하나 있지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(Man)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이라고 해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그곳은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망스라고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하는 별나게 생긴 고양이의 원산지로 알려져 있지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그리고 맨에서 쓰였던 말도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망스라고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해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에드워드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매드렐은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맨에서 태어나고 죽은 평범한 어부야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 섬 출신이니 당연히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망스를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썼지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그의 인생은 특별할 것이 없고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고향의 말을 썼다는 것도 당연한 일이지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하지만 평범하지 않은 사실이 하나 있어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에드워드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매드렐은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최후의 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망스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원어민이었어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1974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12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27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일에 그가 죽었을 때 맨 사람들은 모두 영어를 쓰고 있었거든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따라서 그 날은 맨의 말이 죽은 날이기도 해</a:t>
            </a:r>
            <a:r>
              <a:rPr lang="en-US" altLang="ko-KR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 –</a:t>
            </a:r>
            <a:r>
              <a:rPr lang="ko-KR" altLang="en-US" sz="1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카이와판돔의</a:t>
            </a:r>
            <a:r>
              <a:rPr lang="ko-KR" altLang="en-US" sz="16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번역에 관하여 中</a:t>
            </a:r>
          </a:p>
        </p:txBody>
      </p:sp>
      <p:pic>
        <p:nvPicPr>
          <p:cNvPr id="10" name="그림 9" descr="A person in a suit and hat&#10;&#10;자동 생성된 설명">
            <a:extLst>
              <a:ext uri="{FF2B5EF4-FFF2-40B4-BE49-F238E27FC236}">
                <a16:creationId xmlns:a16="http://schemas.microsoft.com/office/drawing/2014/main" id="{22BFD591-5580-F074-EFEB-BCC3515C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58" y="795761"/>
            <a:ext cx="3248971" cy="52664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085AC0-9938-806B-68DD-683C57401367}"/>
              </a:ext>
            </a:extLst>
          </p:cNvPr>
          <p:cNvSpPr txBox="1"/>
          <p:nvPr/>
        </p:nvSpPr>
        <p:spPr>
          <a:xfrm>
            <a:off x="7973957" y="6127121"/>
            <a:ext cx="324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맨어의</a:t>
            </a:r>
            <a:r>
              <a:rPr lang="ko-KR" altLang="en-US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마지막 화자 </a:t>
            </a:r>
            <a:r>
              <a:rPr lang="ko-KR" altLang="en-US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네드</a:t>
            </a:r>
            <a:r>
              <a:rPr lang="ko-KR" altLang="en-US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매드렐의</a:t>
            </a:r>
            <a:r>
              <a:rPr lang="ko-KR" altLang="en-US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생전 모습</a:t>
            </a:r>
            <a:r>
              <a:rPr lang="en-US" altLang="ko-KR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95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A map of europe with different colored areas&#10;&#10;자동 생성된 설명">
            <a:extLst>
              <a:ext uri="{FF2B5EF4-FFF2-40B4-BE49-F238E27FC236}">
                <a16:creationId xmlns:a16="http://schemas.microsoft.com/office/drawing/2014/main" id="{755FBC5A-0EF7-8D32-41CC-E518DE26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3" b="24713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utoShape 8" descr="카롤루스 대제 - 나무위키">
            <a:extLst>
              <a:ext uri="{FF2B5EF4-FFF2-40B4-BE49-F238E27FC236}">
                <a16:creationId xmlns:a16="http://schemas.microsoft.com/office/drawing/2014/main" id="{E1E519A6-4593-4865-BB71-C10830B5F6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 descr="A close-up of a coin&#10;&#10;자동 생성된 설명">
            <a:extLst>
              <a:ext uri="{FF2B5EF4-FFF2-40B4-BE49-F238E27FC236}">
                <a16:creationId xmlns:a16="http://schemas.microsoft.com/office/drawing/2014/main" id="{00AFF8A1-6F68-D721-8199-48F784388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59" b="96593" l="2326" r="97138">
                        <a14:foregroundMark x1="11628" y1="41738" x2="4293" y2="45826"/>
                        <a14:foregroundMark x1="4293" y1="45826" x2="2326" y2="53492"/>
                        <a14:foregroundMark x1="2326" y1="53492" x2="4472" y2="53833"/>
                        <a14:foregroundMark x1="31127" y1="90801" x2="40608" y2="95911"/>
                        <a14:foregroundMark x1="40608" y1="95911" x2="66369" y2="96593"/>
                        <a14:foregroundMark x1="66369" y1="96593" x2="76565" y2="90971"/>
                        <a14:foregroundMark x1="86225" y1="67802" x2="91592" y2="27598"/>
                        <a14:foregroundMark x1="91592" y1="27598" x2="85510" y2="19250"/>
                        <a14:foregroundMark x1="96959" y1="26746" x2="95886" y2="31857"/>
                        <a14:foregroundMark x1="97138" y1="42078" x2="97138" y2="42419"/>
                        <a14:foregroundMark x1="79428" y1="10221" x2="58140" y2="4259"/>
                        <a14:foregroundMark x1="58140" y1="4259" x2="26297" y2="10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3" y="1228755"/>
            <a:ext cx="4480846" cy="47052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AF031A-57AD-6D10-D23D-18462F0E461D}"/>
              </a:ext>
            </a:extLst>
          </p:cNvPr>
          <p:cNvGrpSpPr/>
          <p:nvPr/>
        </p:nvGrpSpPr>
        <p:grpSpPr>
          <a:xfrm>
            <a:off x="5234249" y="1791341"/>
            <a:ext cx="6685936" cy="3580118"/>
            <a:chOff x="3908369" y="6816787"/>
            <a:chExt cx="6685936" cy="35801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61ABC5-112A-258F-1962-43EAF135B110}"/>
                </a:ext>
              </a:extLst>
            </p:cNvPr>
            <p:cNvSpPr txBox="1"/>
            <p:nvPr/>
          </p:nvSpPr>
          <p:spPr>
            <a:xfrm>
              <a:off x="3908369" y="6816787"/>
              <a:ext cx="668593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“To have another language is to possess a second soul”</a:t>
              </a:r>
              <a:endPara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1BBF0-2C2C-F248-E56C-995D077B6521}"/>
                </a:ext>
              </a:extLst>
            </p:cNvPr>
            <p:cNvSpPr txBox="1"/>
            <p:nvPr/>
          </p:nvSpPr>
          <p:spPr>
            <a:xfrm>
              <a:off x="5806440" y="9565908"/>
              <a:ext cx="46372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 Charlemagne</a:t>
              </a:r>
              <a:endPara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29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5584117" y="2967335"/>
            <a:ext cx="385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맨어</a:t>
            </a:r>
            <a:endParaRPr lang="ko-KR" altLang="en-US" sz="5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BB74-89A9-AE9D-3725-893AB75AEF0E}"/>
              </a:ext>
            </a:extLst>
          </p:cNvPr>
          <p:cNvSpPr txBox="1"/>
          <p:nvPr/>
        </p:nvSpPr>
        <p:spPr>
          <a:xfrm>
            <a:off x="6833419" y="3608440"/>
            <a:ext cx="4336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멸망</a:t>
            </a:r>
            <a:r>
              <a:rPr lang="en-US" altLang="ko-KR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..?</a:t>
            </a:r>
            <a:endParaRPr lang="ko-KR" altLang="en-US" sz="24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65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4A169-F611-B52A-8D7D-3476991283E0}"/>
              </a:ext>
            </a:extLst>
          </p:cNvPr>
          <p:cNvSpPr txBox="1"/>
          <p:nvPr/>
        </p:nvSpPr>
        <p:spPr>
          <a:xfrm>
            <a:off x="63909" y="4671"/>
            <a:ext cx="5471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맨어</a:t>
            </a:r>
            <a:endParaRPr lang="ko-KR" altLang="en-US" sz="66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38A095-EFEE-0FBA-4CCF-C505C178620D}"/>
              </a:ext>
            </a:extLst>
          </p:cNvPr>
          <p:cNvGrpSpPr/>
          <p:nvPr/>
        </p:nvGrpSpPr>
        <p:grpSpPr>
          <a:xfrm>
            <a:off x="153566" y="1233973"/>
            <a:ext cx="4068147" cy="2705355"/>
            <a:chOff x="153566" y="1233973"/>
            <a:chExt cx="4068147" cy="2705355"/>
          </a:xfrm>
        </p:grpSpPr>
        <p:pic>
          <p:nvPicPr>
            <p:cNvPr id="3" name="그림 2" descr="A close-up of a logo&#10;&#10;자동 생성된 설명">
              <a:extLst>
                <a:ext uri="{FF2B5EF4-FFF2-40B4-BE49-F238E27FC236}">
                  <a16:creationId xmlns:a16="http://schemas.microsoft.com/office/drawing/2014/main" id="{950DFB58-6B4A-167D-B901-7AEB6081C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6" y="1233973"/>
              <a:ext cx="3504034" cy="233602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A5284-BB12-669C-AC99-0DB0390D7D38}"/>
                </a:ext>
              </a:extLst>
            </p:cNvPr>
            <p:cNvSpPr txBox="1"/>
            <p:nvPr/>
          </p:nvSpPr>
          <p:spPr>
            <a:xfrm>
              <a:off x="153566" y="3569996"/>
              <a:ext cx="4068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맨어</a:t>
              </a:r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멸망할까봐</a:t>
              </a:r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19</a:t>
              </a:r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세기에 설립</a:t>
              </a:r>
            </a:p>
          </p:txBody>
        </p:sp>
      </p:grpSp>
      <p:pic>
        <p:nvPicPr>
          <p:cNvPr id="7" name="그림 6" descr="A group of children posing for a photo&#10;&#10;자동 생성된 설명">
            <a:extLst>
              <a:ext uri="{FF2B5EF4-FFF2-40B4-BE49-F238E27FC236}">
                <a16:creationId xmlns:a16="http://schemas.microsoft.com/office/drawing/2014/main" id="{4CF471F1-8623-8296-D03D-42911A930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29" y="1233973"/>
            <a:ext cx="3330076" cy="2336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2420DF-8301-8680-EFF7-A52EAFB03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66" y="4044321"/>
            <a:ext cx="6106060" cy="16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4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5584117" y="2967335"/>
            <a:ext cx="385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맨어</a:t>
            </a:r>
            <a:endParaRPr lang="ko-KR" altLang="en-US" sz="5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BB74-89A9-AE9D-3725-893AB75AEF0E}"/>
              </a:ext>
            </a:extLst>
          </p:cNvPr>
          <p:cNvSpPr txBox="1"/>
          <p:nvPr/>
        </p:nvSpPr>
        <p:spPr>
          <a:xfrm>
            <a:off x="6833419" y="3608440"/>
            <a:ext cx="4336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소생</a:t>
            </a:r>
          </a:p>
        </p:txBody>
      </p:sp>
    </p:spTree>
    <p:extLst>
      <p:ext uri="{BB962C8B-B14F-4D97-AF65-F5344CB8AC3E}">
        <p14:creationId xmlns:p14="http://schemas.microsoft.com/office/powerpoint/2010/main" val="405684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BB74-89A9-AE9D-3725-893AB75AEF0E}"/>
              </a:ext>
            </a:extLst>
          </p:cNvPr>
          <p:cNvSpPr txBox="1"/>
          <p:nvPr/>
        </p:nvSpPr>
        <p:spPr>
          <a:xfrm>
            <a:off x="4298802" y="276250"/>
            <a:ext cx="4336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소생 방안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6E16A-D6AC-C82F-B899-C23F35AFCC0C}"/>
              </a:ext>
            </a:extLst>
          </p:cNvPr>
          <p:cNvSpPr txBox="1"/>
          <p:nvPr/>
        </p:nvSpPr>
        <p:spPr>
          <a:xfrm>
            <a:off x="2405743" y="1568163"/>
            <a:ext cx="7380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언어에 대한 관심을 높임</a:t>
            </a:r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6B931-9B7B-696F-6994-AACB002E9008}"/>
              </a:ext>
            </a:extLst>
          </p:cNvPr>
          <p:cNvSpPr txBox="1"/>
          <p:nvPr/>
        </p:nvSpPr>
        <p:spPr>
          <a:xfrm>
            <a:off x="2405743" y="2276049"/>
            <a:ext cx="7380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좋은 교육 체계를 만듦</a:t>
            </a:r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C48A3-354B-4ED7-DC96-82CC69387E92}"/>
              </a:ext>
            </a:extLst>
          </p:cNvPr>
          <p:cNvSpPr txBox="1"/>
          <p:nvPr/>
        </p:nvSpPr>
        <p:spPr>
          <a:xfrm>
            <a:off x="2405743" y="2983935"/>
            <a:ext cx="73805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정부 및 기관에서 언어 관련   </a:t>
            </a:r>
            <a:endParaRPr lang="en-US" altLang="ko-KR" sz="4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</a:t>
            </a:r>
            <a:r>
              <a:rPr lang="ko-KR" altLang="en-US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정책 마련</a:t>
            </a:r>
            <a:endParaRPr lang="en-US" altLang="ko-KR" sz="4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      .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      .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      .</a:t>
            </a:r>
            <a:endParaRPr lang="ko-KR" altLang="en-US" sz="4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11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BB74-89A9-AE9D-3725-893AB75AEF0E}"/>
              </a:ext>
            </a:extLst>
          </p:cNvPr>
          <p:cNvSpPr txBox="1"/>
          <p:nvPr/>
        </p:nvSpPr>
        <p:spPr>
          <a:xfrm>
            <a:off x="3927987" y="2413337"/>
            <a:ext cx="4336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  <a:endParaRPr lang="ko-KR" altLang="en-US" sz="6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84BFC-0A07-ACA7-F572-F61542B64DD8}"/>
              </a:ext>
            </a:extLst>
          </p:cNvPr>
          <p:cNvSpPr txBox="1"/>
          <p:nvPr/>
        </p:nvSpPr>
        <p:spPr>
          <a:xfrm>
            <a:off x="3927987" y="3429000"/>
            <a:ext cx="4336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사실은끝말잇기잘하는법하고싶엇음</a:t>
            </a:r>
            <a:endParaRPr lang="ko-KR" altLang="en-US" sz="105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p of South Korea]. | Library of Congress">
            <a:extLst>
              <a:ext uri="{FF2B5EF4-FFF2-40B4-BE49-F238E27FC236}">
                <a16:creationId xmlns:a16="http://schemas.microsoft.com/office/drawing/2014/main" id="{FB5275E1-A47B-20BB-55D5-EE7A2ED6F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33" y="51611"/>
            <a:ext cx="6323334" cy="67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7F3C97CC-A955-CCAA-40B1-CAD75E5EAC8E}"/>
              </a:ext>
            </a:extLst>
          </p:cNvPr>
          <p:cNvSpPr/>
          <p:nvPr/>
        </p:nvSpPr>
        <p:spPr>
          <a:xfrm>
            <a:off x="6225100" y="370390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안녕하십니까</a:t>
            </a:r>
          </a:p>
        </p:txBody>
      </p:sp>
    </p:spTree>
    <p:extLst>
      <p:ext uri="{BB962C8B-B14F-4D97-AF65-F5344CB8AC3E}">
        <p14:creationId xmlns:p14="http://schemas.microsoft.com/office/powerpoint/2010/main" val="398657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7F3C97CC-A955-CCAA-40B1-CAD75E5EAC8E}"/>
              </a:ext>
            </a:extLst>
          </p:cNvPr>
          <p:cNvSpPr/>
          <p:nvPr/>
        </p:nvSpPr>
        <p:spPr>
          <a:xfrm>
            <a:off x="6225100" y="370390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안녕하십니까</a:t>
            </a: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856DB3F8-57D6-EF24-F0C9-CF3639F8BA3E}"/>
              </a:ext>
            </a:extLst>
          </p:cNvPr>
          <p:cNvSpPr/>
          <p:nvPr/>
        </p:nvSpPr>
        <p:spPr>
          <a:xfrm>
            <a:off x="4826492" y="1321444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ysClr val="windowText" lastClr="000000"/>
                </a:solidFill>
              </a:rPr>
              <a:t>皆さんこんにちは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E6EAFECA-76B6-41D3-B268-14ACEBF5DB9C}"/>
              </a:ext>
            </a:extLst>
          </p:cNvPr>
          <p:cNvSpPr/>
          <p:nvPr/>
        </p:nvSpPr>
        <p:spPr>
          <a:xfrm>
            <a:off x="7293829" y="1673507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uk-UA" altLang="ko-KR" sz="2400" dirty="0"/>
            </a:br>
            <a:r>
              <a:rPr lang="uk-UA" altLang="ko-KR" sz="2400" b="0" i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Apple SD Gothic Neo"/>
              </a:rPr>
              <a:t>Привіт мої друзі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8634F0FA-AAFE-2708-AEB4-BBFB1EB4D268}"/>
              </a:ext>
            </a:extLst>
          </p:cNvPr>
          <p:cNvSpPr/>
          <p:nvPr/>
        </p:nvSpPr>
        <p:spPr>
          <a:xfrm>
            <a:off x="7577409" y="3133605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ysClr val="windowText" lastClr="000000"/>
                </a:solidFill>
              </a:rPr>
              <a:t>Croeso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.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Wedi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blino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dw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i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.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E74FF093-0386-DA87-6932-9698739AFF15}"/>
              </a:ext>
            </a:extLst>
          </p:cNvPr>
          <p:cNvSpPr/>
          <p:nvPr/>
        </p:nvSpPr>
        <p:spPr>
          <a:xfrm>
            <a:off x="3898890" y="3723673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Si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po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ja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kalon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8AD0A4F0-4D71-30F8-1856-B94D7C78F7AB}"/>
              </a:ext>
            </a:extLst>
          </p:cNvPr>
          <p:cNvSpPr/>
          <p:nvPr/>
        </p:nvSpPr>
        <p:spPr>
          <a:xfrm>
            <a:off x="1356868" y="4613958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kif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sejjer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7ECE1325-8724-3AB1-B780-5CC58D0680F5}"/>
              </a:ext>
            </a:extLst>
          </p:cNvPr>
          <p:cNvSpPr/>
          <p:nvPr/>
        </p:nvSpPr>
        <p:spPr>
          <a:xfrm>
            <a:off x="8611927" y="25442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Hello everybody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EE15D762-C1CB-A2D9-0E83-08957F331931}"/>
              </a:ext>
            </a:extLst>
          </p:cNvPr>
          <p:cNvSpPr/>
          <p:nvPr/>
        </p:nvSpPr>
        <p:spPr>
          <a:xfrm>
            <a:off x="1206948" y="-136966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ta-IN" altLang="ko-KR" sz="2400" dirty="0"/>
            </a:br>
            <a:r>
              <a:rPr lang="ta-IN" altLang="ko-KR" sz="2400" b="0" i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Apple SD Gothic Neo"/>
              </a:rPr>
              <a:t>நீங்கள் எப்படி இருக்கிறீர்கள்?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8A4AA55A-4468-8485-36BB-53992DAF9D7E}"/>
              </a:ext>
            </a:extLst>
          </p:cNvPr>
          <p:cNvSpPr/>
          <p:nvPr/>
        </p:nvSpPr>
        <p:spPr>
          <a:xfrm>
            <a:off x="3813707" y="124911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altLang="ko-KR" sz="2400" b="1" dirty="0">
                <a:solidFill>
                  <a:sysClr val="windowText" lastClr="000000"/>
                </a:solidFill>
              </a:rPr>
              <a:t>سلاو هاورييان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5944C62F-EE9C-9479-1CBB-2841D8F23653}"/>
              </a:ext>
            </a:extLst>
          </p:cNvPr>
          <p:cNvSpPr/>
          <p:nvPr/>
        </p:nvSpPr>
        <p:spPr>
          <a:xfrm>
            <a:off x="2274274" y="1314691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altLang="ko-KR" sz="2400" b="1" dirty="0">
                <a:solidFill>
                  <a:sysClr val="windowText" lastClr="000000"/>
                </a:solidFill>
              </a:rPr>
              <a:t>וויאזוי גייט עס?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4847E7E0-4390-743F-F122-63474D0B603F}"/>
              </a:ext>
            </a:extLst>
          </p:cNvPr>
          <p:cNvSpPr/>
          <p:nvPr/>
        </p:nvSpPr>
        <p:spPr>
          <a:xfrm>
            <a:off x="3086582" y="2338087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altLang="ko-KR" sz="2400" b="1" dirty="0">
                <a:solidFill>
                  <a:sysClr val="windowText" lastClr="000000"/>
                </a:solidFill>
              </a:rPr>
              <a:t>Сәлем, достар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30AFC9B8-CAE6-8EFA-554D-366DC3A9F64C}"/>
              </a:ext>
            </a:extLst>
          </p:cNvPr>
          <p:cNvSpPr/>
          <p:nvPr/>
        </p:nvSpPr>
        <p:spPr>
          <a:xfrm>
            <a:off x="5534214" y="2751158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altLang="ko-KR" sz="2400" b="1" dirty="0">
                <a:solidFill>
                  <a:sysClr val="windowText" lastClr="000000"/>
                </a:solidFill>
              </a:rPr>
              <a:t>здраво пријатељи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!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077FFED3-B099-7C06-A065-225F1DF4F566}"/>
              </a:ext>
            </a:extLst>
          </p:cNvPr>
          <p:cNvSpPr/>
          <p:nvPr/>
        </p:nvSpPr>
        <p:spPr>
          <a:xfrm>
            <a:off x="5743232" y="4100935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v-MV" altLang="ko-KR" sz="2400" b="1" dirty="0">
                <a:solidFill>
                  <a:sysClr val="windowText" lastClr="000000"/>
                </a:solidFill>
              </a:rPr>
              <a:t>ހެލޯ އަހަރެންގެ ރައްޓެހިން</a:t>
            </a: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452C3BAA-56D3-F2C4-FC79-D07085C0C1F7}"/>
              </a:ext>
            </a:extLst>
          </p:cNvPr>
          <p:cNvSpPr/>
          <p:nvPr/>
        </p:nvSpPr>
        <p:spPr>
          <a:xfrm>
            <a:off x="1314314" y="3361483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altLang="ko-KR" sz="2400" b="1" dirty="0">
                <a:solidFill>
                  <a:sysClr val="windowText" lastClr="000000"/>
                </a:solidFill>
              </a:rPr>
              <a:t>قانداق قىلىۋاتىسىز؟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86439DB0-7830-1AE5-AC20-39943238E19D}"/>
              </a:ext>
            </a:extLst>
          </p:cNvPr>
          <p:cNvSpPr/>
          <p:nvPr/>
        </p:nvSpPr>
        <p:spPr>
          <a:xfrm>
            <a:off x="331656" y="2259957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ysClr val="windowText" lastClr="000000"/>
                </a:solidFill>
              </a:rPr>
              <a:t>ya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ya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kake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EB3A5850-D3EE-BA30-3791-01D9F7866B4F}"/>
              </a:ext>
            </a:extLst>
          </p:cNvPr>
          <p:cNvSpPr/>
          <p:nvPr/>
        </p:nvSpPr>
        <p:spPr>
          <a:xfrm>
            <a:off x="10021408" y="5422738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altLang="ko-KR" sz="2400" b="1" dirty="0">
                <a:solidFill>
                  <a:sysClr val="windowText" lastClr="000000"/>
                </a:solidFill>
              </a:rPr>
              <a:t>хәлләрең ничек?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A1C41F0A-98F8-8EF7-2B28-67A9DCD660A8}"/>
              </a:ext>
            </a:extLst>
          </p:cNvPr>
          <p:cNvSpPr/>
          <p:nvPr/>
        </p:nvSpPr>
        <p:spPr>
          <a:xfrm>
            <a:off x="10203483" y="3762977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ysClr val="windowText" lastClr="000000"/>
                </a:solidFill>
              </a:rPr>
              <a:t>imaynallam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E8AD3B86-C526-ECC2-6B06-3B0B01E3FD40}"/>
              </a:ext>
            </a:extLst>
          </p:cNvPr>
          <p:cNvSpPr/>
          <p:nvPr/>
        </p:nvSpPr>
        <p:spPr>
          <a:xfrm>
            <a:off x="3536503" y="5118659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altLang="ko-KR" sz="2400" b="1" dirty="0">
              <a:solidFill>
                <a:sysClr val="windowText" lastClr="000000"/>
              </a:solidFill>
            </a:endParaRPr>
          </a:p>
          <a:p>
            <a:pPr algn="ctr"/>
            <a:r>
              <a:rPr lang="uk-UA" altLang="ko-KR" sz="2400" b="1" dirty="0">
                <a:solidFill>
                  <a:sysClr val="windowText" lastClr="000000"/>
                </a:solidFill>
              </a:rPr>
              <a:t>шумо чӣ хел?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26540399-6DA9-95B4-664C-9A7088232A79}"/>
              </a:ext>
            </a:extLst>
          </p:cNvPr>
          <p:cNvSpPr/>
          <p:nvPr/>
        </p:nvSpPr>
        <p:spPr>
          <a:xfrm>
            <a:off x="8103718" y="5745866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Hola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como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estas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E6472D03-B52D-5384-BF62-E41565B372B3}"/>
              </a:ext>
            </a:extLst>
          </p:cNvPr>
          <p:cNvSpPr/>
          <p:nvPr/>
        </p:nvSpPr>
        <p:spPr>
          <a:xfrm>
            <a:off x="-671576" y="4081760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ysClr val="windowText" lastClr="000000"/>
                </a:solidFill>
              </a:rPr>
              <a:t>ahvoling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yaxshimi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A68B9562-AC4C-A308-4253-516E96929811}"/>
              </a:ext>
            </a:extLst>
          </p:cNvPr>
          <p:cNvSpPr/>
          <p:nvPr/>
        </p:nvSpPr>
        <p:spPr>
          <a:xfrm>
            <a:off x="7874929" y="4671349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ysClr val="windowText" lastClr="000000"/>
                </a:solidFill>
              </a:rPr>
              <a:t>zer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moduz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zaude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7C03010B-4DE8-8838-6463-3C2DA87CBBDE}"/>
              </a:ext>
            </a:extLst>
          </p:cNvPr>
          <p:cNvSpPr/>
          <p:nvPr/>
        </p:nvSpPr>
        <p:spPr>
          <a:xfrm>
            <a:off x="5678196" y="5640729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Jak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się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masz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C59D23F0-BFF8-9A59-C1E2-268C8D27B254}"/>
              </a:ext>
            </a:extLst>
          </p:cNvPr>
          <p:cNvSpPr/>
          <p:nvPr/>
        </p:nvSpPr>
        <p:spPr>
          <a:xfrm>
            <a:off x="-804328" y="5365103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my-MM" altLang="ko-KR" sz="2400" dirty="0"/>
            </a:br>
            <a:r>
              <a:rPr lang="my-MM" altLang="ko-KR" sz="2400" b="0" i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Apple SD Gothic Neo"/>
              </a:rPr>
              <a:t>နေကောင်းလား?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8502A1E4-F976-5A14-CAD1-0CE161CA6AEE}"/>
              </a:ext>
            </a:extLst>
          </p:cNvPr>
          <p:cNvSpPr/>
          <p:nvPr/>
        </p:nvSpPr>
        <p:spPr>
          <a:xfrm>
            <a:off x="-266113" y="809990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ysClr val="windowText" lastClr="000000"/>
                </a:solidFill>
              </a:rPr>
              <a:t>hvernig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hefur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þú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það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?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AC2319BD-8281-F63E-8B2E-9788E8BDE19C}"/>
              </a:ext>
            </a:extLst>
          </p:cNvPr>
          <p:cNvSpPr/>
          <p:nvPr/>
        </p:nvSpPr>
        <p:spPr>
          <a:xfrm>
            <a:off x="9632452" y="2176523"/>
            <a:ext cx="3009418" cy="165517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ysClr val="windowText" lastClr="000000"/>
                </a:solidFill>
              </a:rPr>
              <a:t>Guten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morgen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4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-1301813" y="0"/>
            <a:ext cx="13493813" cy="79682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2DDDE-C02E-5214-A285-2A50649BE426}"/>
              </a:ext>
            </a:extLst>
          </p:cNvPr>
          <p:cNvSpPr txBox="1"/>
          <p:nvPr/>
        </p:nvSpPr>
        <p:spPr>
          <a:xfrm>
            <a:off x="3741174" y="2968439"/>
            <a:ext cx="4965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언어의 </a:t>
            </a:r>
            <a:r>
              <a:rPr lang="ko-KR" altLang="en-US" sz="60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죽음</a:t>
            </a:r>
          </a:p>
        </p:txBody>
      </p:sp>
    </p:spTree>
    <p:extLst>
      <p:ext uri="{BB962C8B-B14F-4D97-AF65-F5344CB8AC3E}">
        <p14:creationId xmlns:p14="http://schemas.microsoft.com/office/powerpoint/2010/main" val="221757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2DDDE-C02E-5214-A285-2A50649BE426}"/>
              </a:ext>
            </a:extLst>
          </p:cNvPr>
          <p:cNvSpPr txBox="1"/>
          <p:nvPr/>
        </p:nvSpPr>
        <p:spPr>
          <a:xfrm>
            <a:off x="3741174" y="1365781"/>
            <a:ext cx="4965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언어의 </a:t>
            </a:r>
            <a:r>
              <a:rPr lang="ko-KR" altLang="en-US" sz="60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죽음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567CE-581A-326F-049C-8AB825DF795F}"/>
              </a:ext>
            </a:extLst>
          </p:cNvPr>
          <p:cNvSpPr txBox="1"/>
          <p:nvPr/>
        </p:nvSpPr>
        <p:spPr>
          <a:xfrm>
            <a:off x="2649794" y="2962395"/>
            <a:ext cx="67547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화자수가 줄어들어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점차 쓰이지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않게됨을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일컫는 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죽음보단 사멸이라는 단어가 더 많이 쓰임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.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39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2DDDE-C02E-5214-A285-2A50649BE426}"/>
              </a:ext>
            </a:extLst>
          </p:cNvPr>
          <p:cNvSpPr txBox="1"/>
          <p:nvPr/>
        </p:nvSpPr>
        <p:spPr>
          <a:xfrm>
            <a:off x="3741174" y="884001"/>
            <a:ext cx="4965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언어의 </a:t>
            </a:r>
            <a:r>
              <a:rPr lang="ko-KR" altLang="en-US" sz="60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죽음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3ECFF65-D7E6-C1BC-F6E3-57392D57F9A0}"/>
              </a:ext>
            </a:extLst>
          </p:cNvPr>
          <p:cNvSpPr/>
          <p:nvPr/>
        </p:nvSpPr>
        <p:spPr>
          <a:xfrm>
            <a:off x="5294671" y="2041810"/>
            <a:ext cx="1602658" cy="195949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AC158-6F3B-B62A-873B-C16363D386DF}"/>
              </a:ext>
            </a:extLst>
          </p:cNvPr>
          <p:cNvSpPr txBox="1"/>
          <p:nvPr/>
        </p:nvSpPr>
        <p:spPr>
          <a:xfrm>
            <a:off x="5294671" y="4143455"/>
            <a:ext cx="4965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사어</a:t>
            </a:r>
            <a:endParaRPr lang="en-US" altLang="ko-KR" sz="6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60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57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AC158-6F3B-B62A-873B-C16363D386DF}"/>
              </a:ext>
            </a:extLst>
          </p:cNvPr>
          <p:cNvSpPr txBox="1"/>
          <p:nvPr/>
        </p:nvSpPr>
        <p:spPr>
          <a:xfrm>
            <a:off x="5068529" y="820152"/>
            <a:ext cx="4965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사어</a:t>
            </a:r>
            <a:endParaRPr lang="en-US" altLang="ko-KR" sz="6000" dirty="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ko-KR" altLang="en-US" sz="60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5" name="그림 4" descr="A close-up of a logo&#10;&#10;자동 생성된 설명">
            <a:extLst>
              <a:ext uri="{FF2B5EF4-FFF2-40B4-BE49-F238E27FC236}">
                <a16:creationId xmlns:a16="http://schemas.microsoft.com/office/drawing/2014/main" id="{6487171F-6840-36FC-2B03-42A49AF7A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6" y="2617838"/>
            <a:ext cx="2193822" cy="1462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970974" y="4080386"/>
            <a:ext cx="198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수메르어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67D9B9-9D09-9CB0-E851-19508F5C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0880" y="2617839"/>
            <a:ext cx="2193822" cy="1462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F7795-2F79-CA2D-9B8B-F6C0AB448109}"/>
              </a:ext>
            </a:extLst>
          </p:cNvPr>
          <p:cNvSpPr txBox="1"/>
          <p:nvPr/>
        </p:nvSpPr>
        <p:spPr>
          <a:xfrm>
            <a:off x="3430880" y="4098856"/>
            <a:ext cx="236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누차눌트어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1" name="그림 10" descr="A logo with text and a sunset&#10;&#10;중간 신뢰도로 자동 생성된 설명">
            <a:extLst>
              <a:ext uri="{FF2B5EF4-FFF2-40B4-BE49-F238E27FC236}">
                <a16:creationId xmlns:a16="http://schemas.microsoft.com/office/drawing/2014/main" id="{5E3A6EB7-723E-B103-25EE-225B15E94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7839"/>
            <a:ext cx="2246094" cy="1481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348333-4BB2-0E4E-B824-4379EEEE48AB}"/>
              </a:ext>
            </a:extLst>
          </p:cNvPr>
          <p:cNvSpPr txBox="1"/>
          <p:nvPr/>
        </p:nvSpPr>
        <p:spPr>
          <a:xfrm>
            <a:off x="6465670" y="4093695"/>
            <a:ext cx="1506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제주어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14" name="그림 13" descr="A flag with a robot leg&#10;&#10;자동 생성된 설명">
            <a:extLst>
              <a:ext uri="{FF2B5EF4-FFF2-40B4-BE49-F238E27FC236}">
                <a16:creationId xmlns:a16="http://schemas.microsoft.com/office/drawing/2014/main" id="{C2A2F7C7-B499-A38F-E8B7-382532BAE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10" y="2617838"/>
            <a:ext cx="2925095" cy="14625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14A169-F611-B52A-8D7D-3476991283E0}"/>
              </a:ext>
            </a:extLst>
          </p:cNvPr>
          <p:cNvSpPr txBox="1"/>
          <p:nvPr/>
        </p:nvSpPr>
        <p:spPr>
          <a:xfrm>
            <a:off x="9479559" y="4093695"/>
            <a:ext cx="163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맨어</a:t>
            </a:r>
            <a:endParaRPr lang="ko-KR" altLang="en-US" sz="32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40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8B5A80-5962-830A-8CA4-60798F023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DF455-2983-01C5-850A-133E99345C2A}"/>
              </a:ext>
            </a:extLst>
          </p:cNvPr>
          <p:cNvSpPr txBox="1"/>
          <p:nvPr/>
        </p:nvSpPr>
        <p:spPr>
          <a:xfrm>
            <a:off x="243385" y="137651"/>
            <a:ext cx="314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수메르어</a:t>
            </a:r>
            <a:endParaRPr lang="ko-KR" altLang="en-US" sz="5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 descr="A map of the sumer region&#10;&#10;자동 생성된 설명">
            <a:extLst>
              <a:ext uri="{FF2B5EF4-FFF2-40B4-BE49-F238E27FC236}">
                <a16:creationId xmlns:a16="http://schemas.microsoft.com/office/drawing/2014/main" id="{B61A76BA-5267-EFAD-39CD-8D1EF252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5" y="1198632"/>
            <a:ext cx="3959426" cy="310699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31D03D-A0C6-FD8F-B633-A5BB448B6F41}"/>
              </a:ext>
            </a:extLst>
          </p:cNvPr>
          <p:cNvGrpSpPr/>
          <p:nvPr/>
        </p:nvGrpSpPr>
        <p:grpSpPr>
          <a:xfrm>
            <a:off x="4320508" y="1198632"/>
            <a:ext cx="6945604" cy="3106994"/>
            <a:chOff x="4320508" y="1198632"/>
            <a:chExt cx="6945604" cy="3106994"/>
          </a:xfrm>
        </p:grpSpPr>
        <p:pic>
          <p:nvPicPr>
            <p:cNvPr id="10" name="그림 9" descr="A stone with writing on it&#10;&#10;자동 생성된 설명">
              <a:extLst>
                <a:ext uri="{FF2B5EF4-FFF2-40B4-BE49-F238E27FC236}">
                  <a16:creationId xmlns:a16="http://schemas.microsoft.com/office/drawing/2014/main" id="{1077E3ED-74A7-911C-CDFF-59EDDD9F8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508" y="1198632"/>
              <a:ext cx="3435487" cy="31069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7DA067-419C-9E4E-856B-F278036DEC9B}"/>
                </a:ext>
              </a:extLst>
            </p:cNvPr>
            <p:cNvSpPr txBox="1"/>
            <p:nvPr/>
          </p:nvSpPr>
          <p:spPr>
            <a:xfrm>
              <a:off x="7755995" y="1198632"/>
              <a:ext cx="3510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&lt; </a:t>
              </a:r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수메르어와 아카드어를 표기하기 위해 사용된 </a:t>
              </a:r>
              <a:r>
                <a:rPr lang="ko-KR" altLang="en-US" dirty="0" err="1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수메르</a:t>
              </a:r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– </a:t>
              </a:r>
              <a:r>
                <a:rPr lang="ko-KR" altLang="en-US" dirty="0"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rPr>
                <a:t>아카드어 설형문자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D595054-481C-27EB-294E-922B33FABA5F}"/>
              </a:ext>
            </a:extLst>
          </p:cNvPr>
          <p:cNvGrpSpPr/>
          <p:nvPr/>
        </p:nvGrpSpPr>
        <p:grpSpPr>
          <a:xfrm>
            <a:off x="243385" y="4443277"/>
            <a:ext cx="3590614" cy="2277072"/>
            <a:chOff x="243385" y="4443277"/>
            <a:chExt cx="3590614" cy="2277072"/>
          </a:xfrm>
        </p:grpSpPr>
        <p:pic>
          <p:nvPicPr>
            <p:cNvPr id="18" name="그림 17" descr="A diagram of a molecule&#10;&#10;자동 생성된 설명">
              <a:extLst>
                <a:ext uri="{FF2B5EF4-FFF2-40B4-BE49-F238E27FC236}">
                  <a16:creationId xmlns:a16="http://schemas.microsoft.com/office/drawing/2014/main" id="{F3DB251D-5F18-2343-CB96-49666BBC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85" y="4443277"/>
              <a:ext cx="3040008" cy="2277072"/>
            </a:xfrm>
            <a:prstGeom prst="rect">
              <a:avLst/>
            </a:prstGeom>
          </p:spPr>
        </p:pic>
        <p:sp>
          <p:nvSpPr>
            <p:cNvPr id="19" name="화살표: 위쪽 18">
              <a:extLst>
                <a:ext uri="{FF2B5EF4-FFF2-40B4-BE49-F238E27FC236}">
                  <a16:creationId xmlns:a16="http://schemas.microsoft.com/office/drawing/2014/main" id="{759E2A81-A942-9B70-B0C8-7FE9C54BF636}"/>
                </a:ext>
              </a:extLst>
            </p:cNvPr>
            <p:cNvSpPr/>
            <p:nvPr/>
          </p:nvSpPr>
          <p:spPr>
            <a:xfrm>
              <a:off x="2732786" y="4614690"/>
              <a:ext cx="1101213" cy="2089355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AutoShape 2" descr="dead wheat - Climate Impact Lab">
            <a:extLst>
              <a:ext uri="{FF2B5EF4-FFF2-40B4-BE49-F238E27FC236}">
                <a16:creationId xmlns:a16="http://schemas.microsoft.com/office/drawing/2014/main" id="{7D109649-1EAA-0B6B-F0CC-B993E6FF13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 descr="Close-up of a wheat field&#10;&#10;자동 생성된 설명">
            <a:extLst>
              <a:ext uri="{FF2B5EF4-FFF2-40B4-BE49-F238E27FC236}">
                <a16:creationId xmlns:a16="http://schemas.microsoft.com/office/drawing/2014/main" id="{6B9BE46E-9B2B-625D-F0EE-D913748CA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09" y="4443276"/>
            <a:ext cx="3439685" cy="22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500</Words>
  <Application>Microsoft Office PowerPoint</Application>
  <PresentationFormat>와이드스크린</PresentationFormat>
  <Paragraphs>107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Apple SD Gothic Neo</vt:lpstr>
      <vt:lpstr>HY견고딕</vt:lpstr>
      <vt:lpstr>HY견명조</vt:lpstr>
      <vt:lpstr>HY신명조</vt:lpstr>
      <vt:lpstr>맑은 고딕</vt:lpstr>
      <vt:lpstr>Arial</vt:lpstr>
      <vt:lpstr>Office 테마</vt:lpstr>
      <vt:lpstr>사멸위기언어와그언어의복원방안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kigoo230@gmail.com</dc:creator>
  <cp:lastModifiedBy>kigoo230@gmail.com</cp:lastModifiedBy>
  <cp:revision>6</cp:revision>
  <dcterms:created xsi:type="dcterms:W3CDTF">2024-06-16T10:23:28Z</dcterms:created>
  <dcterms:modified xsi:type="dcterms:W3CDTF">2024-06-17T15:45:59Z</dcterms:modified>
</cp:coreProperties>
</file>